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8" r:id="rId2"/>
    <p:sldId id="290" r:id="rId3"/>
    <p:sldId id="291" r:id="rId4"/>
    <p:sldId id="292" r:id="rId5"/>
    <p:sldId id="309" r:id="rId6"/>
    <p:sldId id="316" r:id="rId7"/>
    <p:sldId id="295" r:id="rId8"/>
    <p:sldId id="306" r:id="rId9"/>
    <p:sldId id="307" r:id="rId10"/>
    <p:sldId id="305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2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63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FB01D-F6A1-43BA-8CF3-3A4AE58B8047}" type="datetimeFigureOut">
              <a:rPr lang="id-ID" smtClean="0"/>
              <a:t>16/09/2025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3DDA4-4EF6-4551-8F1C-9C606A50584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 descr="Konsep Anggaran PenjualanKomponen-komponen pokok dalam penyusunan anggaranpenjualan:Dasar-dasar Penyusunan Anggaran1. Me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4906963"/>
          </a:xfrm>
        </p:spPr>
        <p:txBody>
          <a:bodyPr>
            <a:normAutofit fontScale="87500" lnSpcReduction="10000"/>
          </a:bodyPr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kelompo</a:t>
            </a:r>
            <a:r>
              <a:rPr lang="en-US" dirty="0" err="1" smtClean="0">
                <a:sym typeface="+mn-ea"/>
              </a:rPr>
              <a:t>k</a:t>
            </a:r>
            <a:r>
              <a:rPr lang="en-US" dirty="0" err="1" smtClean="0"/>
              <a:t> wajib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penjualan (1 kel = 5 orang pilih sendiri)</a:t>
            </a:r>
            <a:endParaRPr lang="en-US" dirty="0" smtClean="0"/>
          </a:p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(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seterusnya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disesuaikan</a:t>
            </a:r>
            <a:r>
              <a:rPr lang="en-US" dirty="0" smtClean="0"/>
              <a:t> (</a:t>
            </a:r>
            <a:r>
              <a:rPr lang="en-US" dirty="0" err="1" smtClean="0"/>
              <a:t>rekayasa</a:t>
            </a:r>
            <a:r>
              <a:rPr lang="en-US" dirty="0" smtClean="0"/>
              <a:t>)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ramalan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endParaRPr lang="en-US" dirty="0" smtClean="0"/>
          </a:p>
          <a:p>
            <a:r>
              <a:rPr lang="en-US" dirty="0" err="1" smtClean="0"/>
              <a:t>Tugas</a:t>
            </a:r>
            <a:r>
              <a:rPr lang="en-US" dirty="0" smtClean="0"/>
              <a:t> 1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depan bersama ramalan penjualan tahun berikutnya</a:t>
            </a:r>
          </a:p>
          <a:p>
            <a:r>
              <a:rPr lang="en-US" dirty="0" smtClean="0"/>
              <a:t>tugas terbaik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dipresentasikan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100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FORMAT ANGGARAN PENJUALAN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b="1" dirty="0" smtClean="0"/>
              <a:t>PT  X</a:t>
            </a:r>
          </a:p>
          <a:p>
            <a:pPr algn="ctr">
              <a:buNone/>
            </a:pPr>
            <a:r>
              <a:rPr lang="en-US" sz="2400" b="1" dirty="0" smtClean="0"/>
              <a:t>ANGGARAN PENJUALAN</a:t>
            </a:r>
          </a:p>
          <a:p>
            <a:pPr algn="ctr">
              <a:buNone/>
            </a:pPr>
            <a:r>
              <a:rPr lang="en-US" sz="2400" b="1" dirty="0" smtClean="0"/>
              <a:t>JANUARI-JUNI 2015</a:t>
            </a:r>
          </a:p>
          <a:p>
            <a:pPr>
              <a:buNone/>
            </a:pPr>
            <a:endParaRPr lang="en-US" sz="2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2895600"/>
          <a:ext cx="7315200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Bulan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Unit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harga (rp)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jumlah </a:t>
                      </a:r>
                      <a:endParaRPr lang="en-US" sz="2400" dirty="0"/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Januari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Februari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Maret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April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Juni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jumlah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6235"/>
            <a:ext cx="8229600" cy="6058535"/>
          </a:xfrm>
        </p:spPr>
        <p:txBody>
          <a:bodyPr/>
          <a:lstStyle/>
          <a:p>
            <a:pPr algn="ctr">
              <a:buNone/>
            </a:pPr>
            <a:r>
              <a:rPr lang="en-US" sz="2400" b="1" dirty="0" smtClean="0">
                <a:latin typeface="Times New Roman" panose="02020603050405020304" charset="0"/>
                <a:cs typeface="Times New Roman" panose="02020603050405020304" charset="0"/>
              </a:rPr>
              <a:t>PT  Y</a:t>
            </a:r>
          </a:p>
          <a:p>
            <a:pPr algn="ctr">
              <a:buNone/>
            </a:pPr>
            <a:r>
              <a:rPr lang="en-US" sz="2400" b="1" dirty="0" smtClean="0">
                <a:latin typeface="Times New Roman" panose="02020603050405020304" charset="0"/>
                <a:cs typeface="Times New Roman" panose="02020603050405020304" charset="0"/>
              </a:rPr>
              <a:t>ANGGARAN PENJUALAN</a:t>
            </a:r>
          </a:p>
          <a:p>
            <a:pPr algn="ctr">
              <a:buNone/>
            </a:pPr>
            <a:r>
              <a:rPr lang="en-US" sz="2400" b="1" dirty="0" smtClean="0">
                <a:latin typeface="Times New Roman" panose="02020603050405020304" charset="0"/>
                <a:cs typeface="Times New Roman" panose="02020603050405020304" charset="0"/>
              </a:rPr>
              <a:t>JANUARI-JUNI 2015</a:t>
            </a:r>
          </a:p>
          <a:p>
            <a:pPr algn="ctr">
              <a:buNone/>
            </a:pPr>
            <a:endParaRPr lang="en-US" sz="24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algn="ctr">
              <a:buNone/>
            </a:pPr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61035" y="2037080"/>
          <a:ext cx="8025765" cy="35350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9620"/>
                <a:gridCol w="705485"/>
                <a:gridCol w="805180"/>
                <a:gridCol w="587375"/>
                <a:gridCol w="622300"/>
                <a:gridCol w="777875"/>
                <a:gridCol w="584835"/>
                <a:gridCol w="619125"/>
                <a:gridCol w="812800"/>
                <a:gridCol w="665480"/>
                <a:gridCol w="1075690"/>
              </a:tblGrid>
              <a:tr h="396240">
                <a:tc row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wil</a:t>
                      </a:r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TRIWULAN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JUMLAH</a:t>
                      </a:r>
                      <a:endParaRPr lang="en-US" sz="2000" dirty="0"/>
                    </a:p>
                  </a:txBody>
                  <a:tcPr/>
                </a:tc>
              </a:tr>
              <a:tr h="3962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38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unit</a:t>
                      </a:r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harga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jml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unit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harga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jml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unit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harga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jml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4902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</a:t>
                      </a:r>
                    </a:p>
                    <a:p>
                      <a:pPr algn="ctr"/>
                      <a:r>
                        <a:rPr lang="en-US" sz="2000" dirty="0" smtClean="0"/>
                        <a:t>B</a:t>
                      </a:r>
                    </a:p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</a:tr>
              <a:tr h="104965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jml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Contoh</a:t>
            </a:r>
            <a:endParaRPr lang="en-US" dirty="0" smtClean="0"/>
          </a:p>
          <a:p>
            <a:pPr marL="0" indent="0">
              <a:buNone/>
            </a:pPr>
            <a:r>
              <a:rPr lang="en-US" sz="2400" dirty="0" smtClean="0"/>
              <a:t>Perusahaan Sepatu </a:t>
            </a:r>
            <a:r>
              <a:rPr lang="en-US" sz="2400" dirty="0" err="1" smtClean="0"/>
              <a:t>memproduksi</a:t>
            </a:r>
            <a:r>
              <a:rPr lang="en-US" sz="2400" dirty="0" smtClean="0"/>
              <a:t> 2 </a:t>
            </a:r>
            <a:r>
              <a:rPr lang="en-US" sz="2400" dirty="0" err="1" smtClean="0"/>
              <a:t>merek</a:t>
            </a:r>
            <a:r>
              <a:rPr lang="en-US" sz="2400" dirty="0" smtClean="0"/>
              <a:t> </a:t>
            </a:r>
            <a:r>
              <a:rPr lang="en-US" sz="2400" dirty="0" err="1" smtClean="0"/>
              <a:t>sepatu</a:t>
            </a:r>
            <a:r>
              <a:rPr lang="en-US" sz="2400" dirty="0" smtClean="0"/>
              <a:t> Joss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Bross</a:t>
            </a:r>
            <a:r>
              <a:rPr lang="en-US" sz="2400" dirty="0" smtClean="0"/>
              <a:t>. </a:t>
            </a:r>
            <a:r>
              <a:rPr lang="en-US" sz="2400" dirty="0" err="1" smtClean="0"/>
              <a:t>Kedua</a:t>
            </a:r>
            <a:r>
              <a:rPr lang="en-US" sz="2400" dirty="0" smtClean="0"/>
              <a:t> </a:t>
            </a:r>
            <a:r>
              <a:rPr lang="en-US" sz="2400" dirty="0" err="1" smtClean="0"/>
              <a:t>merk</a:t>
            </a:r>
            <a:r>
              <a:rPr lang="en-US" sz="2400" dirty="0" smtClean="0"/>
              <a:t> </a:t>
            </a:r>
            <a:r>
              <a:rPr lang="en-US" sz="2400" dirty="0" err="1" smtClean="0"/>
              <a:t>dipasarkan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Jawa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Bali. Data 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tersedia</a:t>
            </a:r>
            <a:r>
              <a:rPr lang="en-US" sz="2400" dirty="0" smtClean="0"/>
              <a:t> 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 :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peramalan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r>
              <a:rPr lang="en-US" sz="2400" dirty="0" smtClean="0"/>
              <a:t> </a:t>
            </a:r>
            <a:r>
              <a:rPr lang="en-US" sz="2400" dirty="0" err="1" smtClean="0"/>
              <a:t>jual</a:t>
            </a:r>
            <a:r>
              <a:rPr lang="en-US" sz="2400" dirty="0" smtClean="0"/>
              <a:t> </a:t>
            </a:r>
            <a:r>
              <a:rPr lang="en-US" sz="2400" dirty="0" err="1" smtClean="0"/>
              <a:t>masing</a:t>
            </a:r>
            <a:r>
              <a:rPr lang="en-US" sz="2400" dirty="0" smtClean="0"/>
              <a:t> – </a:t>
            </a:r>
            <a:r>
              <a:rPr lang="en-US" sz="2400" dirty="0" err="1" smtClean="0"/>
              <a:t>masing</a:t>
            </a:r>
            <a:r>
              <a:rPr lang="en-US" sz="2400" dirty="0" smtClean="0"/>
              <a:t> </a:t>
            </a:r>
            <a:r>
              <a:rPr lang="en-US" sz="2400" dirty="0" err="1" smtClean="0"/>
              <a:t>merek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sektor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2015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Berdasarkan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susunlah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penjualan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2020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819400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Merk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Jawa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bali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350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450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65" b="1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ANGGARAN PENJUALAN SEPATU JOSS &amp; BROSS</a:t>
            </a:r>
            <a:r>
              <a:rPr lang="en-US" sz="2665" b="1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/>
            </a:r>
            <a:br>
              <a:rPr lang="en-US" sz="2665" b="1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sz="2665" b="1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TAHUN 2015</a:t>
            </a:r>
            <a:r>
              <a:rPr lang="en-US" sz="2665" dirty="0" smtClean="0">
                <a:latin typeface="Times New Roman" panose="02020603050405020304" charset="0"/>
                <a:cs typeface="Times New Roman" panose="02020603050405020304" charset="0"/>
              </a:rPr>
              <a:t/>
            </a:r>
            <a:br>
              <a:rPr lang="en-US" sz="2665" dirty="0" smtClean="0">
                <a:latin typeface="Times New Roman" panose="02020603050405020304" charset="0"/>
                <a:cs typeface="Times New Roman" panose="02020603050405020304" charset="0"/>
              </a:rPr>
            </a:br>
            <a:endParaRPr lang="en-US" sz="2665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276590" cy="3566160"/>
        </p:xfrm>
        <a:graphic>
          <a:graphicData uri="http://schemas.openxmlformats.org/drawingml/2006/table">
            <a:tbl>
              <a:tblPr bandCol="1">
                <a:tableStyleId>{5940675A-B579-460E-94D1-54222C63F5DA}</a:tableStyleId>
              </a:tblPr>
              <a:tblGrid>
                <a:gridCol w="2790190"/>
                <a:gridCol w="1371600"/>
                <a:gridCol w="1371600"/>
                <a:gridCol w="1371600"/>
                <a:gridCol w="1371600"/>
              </a:tblGrid>
              <a:tr h="396240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bulan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jawa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Sumatra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2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Dw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Dw</a:t>
                      </a: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januari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4000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februari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2200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3400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3300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4500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maret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2300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3400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3500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4600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b="0"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b="0"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b="0"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b="0"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b="0"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kw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6600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9000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10000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kw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9900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8500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10300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kw4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6000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charset="0"/>
                          <a:cs typeface="Times New Roman" panose="02020603050405020304" charset="0"/>
                        </a:rPr>
                        <a:t>8000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65" b="1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ANGGARAN PENJUALAN SEPATU </a:t>
            </a:r>
            <a:br>
              <a:rPr lang="en-US" sz="2665" b="1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r>
              <a:rPr lang="en-US" sz="2665" b="1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TAHUN 2015</a:t>
            </a:r>
            <a:r>
              <a:rPr lang="en-US" sz="2665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/>
            </a:r>
            <a:br>
              <a:rPr lang="en-US" sz="2665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endParaRPr lang="en-US" sz="2665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304800" y="1624330"/>
          <a:ext cx="8449310" cy="48018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6575"/>
                <a:gridCol w="663575"/>
                <a:gridCol w="460375"/>
                <a:gridCol w="694055"/>
                <a:gridCol w="704850"/>
                <a:gridCol w="476250"/>
                <a:gridCol w="607060"/>
                <a:gridCol w="679450"/>
                <a:gridCol w="466725"/>
                <a:gridCol w="631190"/>
                <a:gridCol w="642620"/>
                <a:gridCol w="535305"/>
                <a:gridCol w="695325"/>
                <a:gridCol w="655955"/>
              </a:tblGrid>
              <a:tr h="36576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charset="0"/>
                          <a:cs typeface="Times New Roman" panose="02020603050405020304" charset="0"/>
                        </a:rPr>
                        <a:t>bl</a:t>
                      </a: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latin typeface="Times New Roman" panose="02020603050405020304" charset="0"/>
                          <a:cs typeface="Times New Roman" panose="02020603050405020304" charset="0"/>
                        </a:rPr>
                        <a:t>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latin typeface="Times New Roman" panose="02020603050405020304" charset="0"/>
                          <a:cs typeface="Times New Roman" panose="02020603050405020304" charset="0"/>
                        </a:rPr>
                        <a:t>Dw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Times New Roman" panose="02020603050405020304" charset="0"/>
                          <a:cs typeface="Times New Roman" panose="02020603050405020304" charset="0"/>
                        </a:rPr>
                        <a:t>jml</a:t>
                      </a:r>
                    </a:p>
                    <a:p>
                      <a:pPr>
                        <a:buNone/>
                      </a:pPr>
                      <a:r>
                        <a:rPr lang="en-US">
                          <a:latin typeface="Times New Roman" panose="02020603050405020304" charset="0"/>
                          <a:cs typeface="Times New Roman" panose="02020603050405020304" charset="0"/>
                        </a:rPr>
                        <a:t>000</a:t>
                      </a:r>
                    </a:p>
                  </a:txBody>
                  <a:tcPr/>
                </a:tc>
              </a:tr>
              <a:tr h="4591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latin typeface="Times New Roman" panose="02020603050405020304" charset="0"/>
                          <a:cs typeface="Times New Roman" panose="02020603050405020304" charset="0"/>
                        </a:rPr>
                        <a:t>jawa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latin typeface="Times New Roman" panose="02020603050405020304" charset="0"/>
                          <a:cs typeface="Times New Roman" panose="02020603050405020304" charset="0"/>
                        </a:rPr>
                        <a:t>Sumatra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latin typeface="Times New Roman" panose="02020603050405020304" charset="0"/>
                          <a:cs typeface="Times New Roman" panose="02020603050405020304" charset="0"/>
                        </a:rPr>
                        <a:t>jawa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latin typeface="Times New Roman" panose="02020603050405020304" charset="0"/>
                          <a:cs typeface="Times New Roman" panose="02020603050405020304" charset="0"/>
                        </a:rPr>
                        <a:t>Sumatra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hrg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jml</a:t>
                      </a:r>
                    </a:p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hrg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jml</a:t>
                      </a:r>
                    </a:p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hrg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jml</a:t>
                      </a:r>
                    </a:p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hrg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jml</a:t>
                      </a:r>
                    </a:p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000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14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charset="0"/>
                          <a:cs typeface="Times New Roman" panose="02020603050405020304" charset="0"/>
                        </a:rPr>
                        <a:t>jan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325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650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350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1275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4375</a:t>
                      </a:r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charset="0"/>
                          <a:cs typeface="Times New Roman" panose="02020603050405020304" charset="0"/>
                        </a:rPr>
                        <a:t>feb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3300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1400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4500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2025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5332</a:t>
                      </a:r>
                    </a:p>
                  </a:txBody>
                  <a:tcPr/>
                </a:tc>
              </a:tr>
              <a:tr h="3448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2200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715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3400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1190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charset="0"/>
                          <a:cs typeface="Times New Roman" panose="02020603050405020304" charset="0"/>
                        </a:rPr>
                        <a:t>mar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3500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1487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4600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2070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5495</a:t>
                      </a:r>
                    </a:p>
                  </a:txBody>
                  <a:tcPr/>
                </a:tc>
              </a:tr>
              <a:tr h="3536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747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1190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6000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2145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9000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3150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782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charset="0"/>
                          <a:cs typeface="Times New Roman" panose="02020603050405020304" charset="0"/>
                        </a:rPr>
                        <a:t>kw2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8000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3400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10000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4500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13195</a:t>
                      </a:r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7000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2275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9900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3465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0995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charset="0"/>
                          <a:cs typeface="Times New Roman" panose="02020603050405020304" charset="0"/>
                        </a:rPr>
                        <a:t>kw3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8500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3615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10300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4635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13987,5</a:t>
                      </a:r>
                    </a:p>
                  </a:txBody>
                  <a:tcPr/>
                </a:tc>
              </a:tr>
              <a:tr h="1771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5000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2620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7000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2450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4805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charset="0"/>
                          <a:cs typeface="Times New Roman" panose="02020603050405020304" charset="0"/>
                        </a:rPr>
                        <a:t>kw4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6000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2550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8000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3600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10225</a:t>
                      </a:r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25100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325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8157,5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35700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350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2495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671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Times New Roman" panose="02020603050405020304" charset="0"/>
                          <a:cs typeface="Times New Roman" panose="02020603050405020304" charset="0"/>
                        </a:rPr>
                        <a:t>jml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32300</a:t>
                      </a:r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425</a:t>
                      </a:r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13727</a:t>
                      </a:r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41400</a:t>
                      </a:r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450</a:t>
                      </a:r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18630</a:t>
                      </a:r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charset="0"/>
                          <a:cs typeface="Times New Roman" panose="02020603050405020304" charset="0"/>
                        </a:rPr>
                        <a:t>53020</a:t>
                      </a:r>
                    </a:p>
                  </a:txBody>
                  <a:tcP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T w="12700" cmpd="sng">
                      <a:solidFill>
                        <a:schemeClr val="tx1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Pendekatan Bisnis Perusahaan1.2.Pendekatan SpeculativePerusahaan tidak memperhitungkan risiko yangdiakibatkan oleh ketidak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" y="5105400"/>
            <a:ext cx="86868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chemeClr val="tx2"/>
                </a:solidFill>
              </a:rPr>
              <a:t>Faktor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faktor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yg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mempengaruhi</a:t>
            </a:r>
            <a:r>
              <a:rPr lang="en-US" sz="2400" b="1" dirty="0" smtClean="0">
                <a:solidFill>
                  <a:schemeClr val="tx2"/>
                </a:solidFill>
              </a:rPr>
              <a:t> keg. Perusahaan </a:t>
            </a:r>
            <a:r>
              <a:rPr lang="en-US" sz="2400" b="1" dirty="0" err="1" smtClean="0">
                <a:solidFill>
                  <a:schemeClr val="tx2"/>
                </a:solidFill>
              </a:rPr>
              <a:t>terdiri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faktor</a:t>
            </a:r>
            <a:r>
              <a:rPr lang="en-US" sz="2400" b="1" dirty="0" smtClean="0">
                <a:solidFill>
                  <a:schemeClr val="tx2"/>
                </a:solidFill>
              </a:rPr>
              <a:t> internal </a:t>
            </a:r>
            <a:r>
              <a:rPr lang="en-US" sz="2400" b="1" dirty="0" err="1" smtClean="0">
                <a:solidFill>
                  <a:schemeClr val="tx2"/>
                </a:solidFill>
              </a:rPr>
              <a:t>dan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eksternal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sebagai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berikut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r>
              <a:rPr lang="en-US" sz="9600" dirty="0" err="1" smtClean="0"/>
              <a:t>Faktor</a:t>
            </a:r>
            <a:r>
              <a:rPr lang="en-US" sz="9600" dirty="0" smtClean="0"/>
              <a:t> internal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9600" dirty="0" err="1" smtClean="0"/>
              <a:t>Kualitas</a:t>
            </a:r>
            <a:r>
              <a:rPr lang="en-US" sz="9600" dirty="0" smtClean="0"/>
              <a:t> &amp; </a:t>
            </a:r>
            <a:r>
              <a:rPr lang="en-US" sz="9600" dirty="0" err="1" smtClean="0"/>
              <a:t>kegunaan</a:t>
            </a:r>
            <a:r>
              <a:rPr lang="en-US" sz="9600" dirty="0" smtClean="0"/>
              <a:t> </a:t>
            </a:r>
            <a:r>
              <a:rPr lang="en-US" sz="9600" dirty="0" err="1" smtClean="0"/>
              <a:t>produk</a:t>
            </a:r>
            <a:r>
              <a:rPr lang="en-US" sz="9600" dirty="0" smtClean="0"/>
              <a:t>, </a:t>
            </a:r>
            <a:r>
              <a:rPr lang="en-US" sz="9600" dirty="0" err="1" smtClean="0"/>
              <a:t>meliputi</a:t>
            </a:r>
            <a:r>
              <a:rPr lang="en-US" sz="9600" dirty="0" smtClean="0"/>
              <a:t> :</a:t>
            </a:r>
          </a:p>
          <a:p>
            <a:pPr marL="514350" indent="-514350">
              <a:buNone/>
            </a:pPr>
            <a:r>
              <a:rPr lang="en-US" sz="9600" dirty="0" smtClean="0"/>
              <a:t>	a. </a:t>
            </a:r>
            <a:r>
              <a:rPr lang="en-US" sz="9600" dirty="0" err="1" smtClean="0"/>
              <a:t>bagaimaa</a:t>
            </a:r>
            <a:r>
              <a:rPr lang="en-US" sz="9600" dirty="0" smtClean="0"/>
              <a:t> </a:t>
            </a:r>
            <a:r>
              <a:rPr lang="en-US" sz="9600" dirty="0" err="1" smtClean="0"/>
              <a:t>produk</a:t>
            </a:r>
            <a:r>
              <a:rPr lang="en-US" sz="9600" dirty="0" smtClean="0"/>
              <a:t> </a:t>
            </a:r>
            <a:r>
              <a:rPr lang="en-US" sz="9600" dirty="0" err="1" smtClean="0"/>
              <a:t>itu</a:t>
            </a:r>
            <a:r>
              <a:rPr lang="en-US" sz="9600" dirty="0" smtClean="0"/>
              <a:t> </a:t>
            </a:r>
            <a:r>
              <a:rPr lang="en-US" sz="9600" dirty="0" err="1" smtClean="0"/>
              <a:t>dipakai</a:t>
            </a:r>
            <a:endParaRPr lang="en-US" sz="9600" dirty="0" smtClean="0"/>
          </a:p>
          <a:p>
            <a:pPr marL="514350" indent="-514350">
              <a:buNone/>
            </a:pPr>
            <a:r>
              <a:rPr lang="en-US" sz="9600" dirty="0" smtClean="0"/>
              <a:t>	b. </a:t>
            </a:r>
            <a:r>
              <a:rPr lang="en-US" sz="9600" dirty="0" err="1" smtClean="0"/>
              <a:t>mengapa</a:t>
            </a:r>
            <a:r>
              <a:rPr lang="en-US" sz="9600" dirty="0" smtClean="0"/>
              <a:t> </a:t>
            </a:r>
            <a:r>
              <a:rPr lang="en-US" sz="9600" dirty="0" err="1" smtClean="0"/>
              <a:t>orang</a:t>
            </a:r>
            <a:r>
              <a:rPr lang="en-US" sz="9600" dirty="0" smtClean="0"/>
              <a:t> </a:t>
            </a:r>
            <a:r>
              <a:rPr lang="en-US" sz="9600" dirty="0" err="1" smtClean="0"/>
              <a:t>membeli</a:t>
            </a:r>
            <a:r>
              <a:rPr lang="en-US" sz="9600" dirty="0" smtClean="0"/>
              <a:t> </a:t>
            </a:r>
            <a:r>
              <a:rPr lang="en-US" sz="9600" dirty="0" err="1" smtClean="0"/>
              <a:t>produk</a:t>
            </a:r>
            <a:r>
              <a:rPr lang="en-US" sz="9600" dirty="0" smtClean="0"/>
              <a:t> </a:t>
            </a:r>
            <a:r>
              <a:rPr lang="en-US" sz="9600" dirty="0" err="1" smtClean="0"/>
              <a:t>tsb</a:t>
            </a:r>
            <a:r>
              <a:rPr lang="en-US" sz="9600" dirty="0" smtClean="0"/>
              <a:t>.</a:t>
            </a:r>
          </a:p>
          <a:p>
            <a:pPr marL="514350" indent="-514350">
              <a:buNone/>
            </a:pPr>
            <a:r>
              <a:rPr lang="en-US" sz="9600" dirty="0" smtClean="0"/>
              <a:t>	c. </a:t>
            </a:r>
            <a:r>
              <a:rPr lang="en-US" sz="9600" dirty="0" err="1" smtClean="0"/>
              <a:t>penggunaan</a:t>
            </a:r>
            <a:r>
              <a:rPr lang="en-US" sz="9600" dirty="0" smtClean="0"/>
              <a:t> </a:t>
            </a:r>
            <a:r>
              <a:rPr lang="en-US" sz="9600" dirty="0" err="1" smtClean="0"/>
              <a:t>potensial</a:t>
            </a:r>
            <a:r>
              <a:rPr lang="en-US" sz="9600" dirty="0" smtClean="0"/>
              <a:t> </a:t>
            </a:r>
            <a:r>
              <a:rPr lang="en-US" sz="9600" dirty="0" err="1" smtClean="0"/>
              <a:t>produk</a:t>
            </a:r>
            <a:endParaRPr lang="en-US" sz="9600" dirty="0" smtClean="0"/>
          </a:p>
          <a:p>
            <a:pPr marL="514350" indent="-514350">
              <a:buNone/>
            </a:pPr>
            <a:r>
              <a:rPr lang="en-US" sz="9600" dirty="0" smtClean="0"/>
              <a:t>	d. </a:t>
            </a:r>
            <a:r>
              <a:rPr lang="en-US" sz="9600" dirty="0" err="1" smtClean="0"/>
              <a:t>perubahan</a:t>
            </a:r>
            <a:r>
              <a:rPr lang="en-US" sz="9600" dirty="0" smtClean="0"/>
              <a:t> </a:t>
            </a:r>
            <a:r>
              <a:rPr lang="en-US" sz="9600" dirty="0" err="1" smtClean="0"/>
              <a:t>yg</a:t>
            </a:r>
            <a:r>
              <a:rPr lang="en-US" sz="9600" dirty="0" smtClean="0"/>
              <a:t> </a:t>
            </a:r>
            <a:r>
              <a:rPr lang="en-US" sz="9600" dirty="0" err="1" smtClean="0"/>
              <a:t>dapat</a:t>
            </a:r>
            <a:r>
              <a:rPr lang="en-US" sz="9600" dirty="0" smtClean="0"/>
              <a:t> </a:t>
            </a:r>
            <a:r>
              <a:rPr lang="en-US" sz="9600" dirty="0" err="1" smtClean="0"/>
              <a:t>meningkatkan</a:t>
            </a:r>
            <a:r>
              <a:rPr lang="en-US" sz="9600" dirty="0" smtClean="0"/>
              <a:t> </a:t>
            </a:r>
            <a:r>
              <a:rPr lang="en-US" sz="9600" dirty="0" err="1" smtClean="0"/>
              <a:t>kegunaan</a:t>
            </a:r>
            <a:r>
              <a:rPr lang="en-US" sz="9600" dirty="0" smtClean="0"/>
              <a:t> </a:t>
            </a:r>
            <a:r>
              <a:rPr lang="en-US" sz="9600" dirty="0" err="1" smtClean="0"/>
              <a:t>produk</a:t>
            </a:r>
            <a:endParaRPr lang="en-US" sz="9600" dirty="0" smtClean="0"/>
          </a:p>
          <a:p>
            <a:pPr marL="514350" indent="-514350">
              <a:buNone/>
            </a:pPr>
            <a:endParaRPr lang="en-US" sz="9600" dirty="0" smtClean="0"/>
          </a:p>
          <a:p>
            <a:pPr marL="514350" indent="-514350">
              <a:buNone/>
            </a:pPr>
            <a:r>
              <a:rPr lang="en-US" sz="9600" dirty="0" smtClean="0"/>
              <a:t>2. </a:t>
            </a:r>
            <a:r>
              <a:rPr lang="en-US" sz="9600" dirty="0" err="1" smtClean="0"/>
              <a:t>Ongkos</a:t>
            </a:r>
            <a:r>
              <a:rPr lang="en-US" sz="9600" dirty="0" smtClean="0"/>
              <a:t> prod &amp; </a:t>
            </a:r>
            <a:r>
              <a:rPr lang="en-US" sz="9600" dirty="0" err="1" smtClean="0"/>
              <a:t>distribusi</a:t>
            </a:r>
            <a:r>
              <a:rPr lang="en-US" sz="9600" dirty="0" smtClean="0"/>
              <a:t> prod.</a:t>
            </a:r>
          </a:p>
          <a:p>
            <a:pPr marL="514350" indent="-514350">
              <a:buNone/>
            </a:pPr>
            <a:r>
              <a:rPr lang="en-US" sz="9600" dirty="0" smtClean="0"/>
              <a:t>	a. </a:t>
            </a:r>
            <a:r>
              <a:rPr lang="en-US" sz="9600" dirty="0" err="1" smtClean="0"/>
              <a:t>proses</a:t>
            </a:r>
            <a:r>
              <a:rPr lang="en-US" sz="9600" dirty="0" smtClean="0"/>
              <a:t> </a:t>
            </a:r>
            <a:r>
              <a:rPr lang="en-US" sz="9600" dirty="0" err="1" smtClean="0"/>
              <a:t>pembuatan</a:t>
            </a:r>
            <a:r>
              <a:rPr lang="en-US" sz="9600" dirty="0" smtClean="0"/>
              <a:t>, </a:t>
            </a:r>
            <a:r>
              <a:rPr lang="en-US" sz="9600" dirty="0" err="1" smtClean="0"/>
              <a:t>teknologi</a:t>
            </a:r>
            <a:r>
              <a:rPr lang="en-US" sz="9600" dirty="0" smtClean="0"/>
              <a:t>, </a:t>
            </a:r>
            <a:r>
              <a:rPr lang="en-US" sz="9600" dirty="0" err="1" smtClean="0"/>
              <a:t>bahan</a:t>
            </a:r>
            <a:r>
              <a:rPr lang="en-US" sz="9600" dirty="0" smtClean="0"/>
              <a:t> </a:t>
            </a:r>
            <a:r>
              <a:rPr lang="en-US" sz="9600" dirty="0" err="1" smtClean="0"/>
              <a:t>baku</a:t>
            </a:r>
            <a:r>
              <a:rPr lang="en-US" sz="9600" dirty="0" smtClean="0"/>
              <a:t>, </a:t>
            </a:r>
            <a:r>
              <a:rPr lang="en-US" sz="9600" dirty="0" err="1" smtClean="0"/>
              <a:t>kapasitas</a:t>
            </a:r>
            <a:r>
              <a:rPr lang="en-US" sz="9600" dirty="0" smtClean="0"/>
              <a:t> </a:t>
            </a:r>
            <a:r>
              <a:rPr lang="en-US" sz="9600" dirty="0" err="1" smtClean="0"/>
              <a:t>produksi</a:t>
            </a:r>
            <a:endParaRPr lang="en-US" sz="9600" dirty="0" smtClean="0"/>
          </a:p>
          <a:p>
            <a:pPr marL="514350" indent="-514350">
              <a:buNone/>
            </a:pPr>
            <a:r>
              <a:rPr lang="en-US" sz="9600" dirty="0" smtClean="0"/>
              <a:t>	b. </a:t>
            </a:r>
            <a:r>
              <a:rPr lang="en-US" sz="9600" dirty="0" err="1" smtClean="0"/>
              <a:t>biaya</a:t>
            </a:r>
            <a:r>
              <a:rPr lang="en-US" sz="9600" dirty="0" smtClean="0"/>
              <a:t> </a:t>
            </a:r>
            <a:r>
              <a:rPr lang="en-US" sz="9600" dirty="0" err="1" smtClean="0"/>
              <a:t>pemasaran</a:t>
            </a:r>
            <a:endParaRPr lang="en-US" sz="9600" dirty="0" smtClean="0"/>
          </a:p>
          <a:p>
            <a:pPr marL="514350" indent="-514350">
              <a:buNone/>
            </a:pPr>
            <a:endParaRPr lang="en-US" sz="9600" dirty="0" smtClean="0"/>
          </a:p>
          <a:p>
            <a:pPr marL="514350" indent="-514350">
              <a:buNone/>
            </a:pPr>
            <a:r>
              <a:rPr lang="en-US" sz="9600" dirty="0" smtClean="0"/>
              <a:t>3. Kecakapan </a:t>
            </a:r>
            <a:r>
              <a:rPr lang="en-US" sz="9600" dirty="0" err="1" smtClean="0"/>
              <a:t>manajerial</a:t>
            </a:r>
            <a:endParaRPr lang="en-US" sz="9600" dirty="0" smtClean="0"/>
          </a:p>
          <a:p>
            <a:pPr marL="514350" indent="-514350">
              <a:buNone/>
            </a:pPr>
            <a:r>
              <a:rPr lang="en-US" sz="9600" dirty="0" smtClean="0"/>
              <a:t>	a. </a:t>
            </a:r>
            <a:r>
              <a:rPr lang="en-US" sz="9600" dirty="0" err="1" smtClean="0"/>
              <a:t>kemampuan</a:t>
            </a:r>
            <a:r>
              <a:rPr lang="en-US" sz="9600" dirty="0" smtClean="0"/>
              <a:t> </a:t>
            </a:r>
            <a:r>
              <a:rPr lang="en-US" sz="9600" dirty="0" err="1" smtClean="0"/>
              <a:t>manajemen</a:t>
            </a:r>
            <a:r>
              <a:rPr lang="en-US" sz="9600" dirty="0" smtClean="0"/>
              <a:t> </a:t>
            </a:r>
            <a:r>
              <a:rPr lang="en-US" sz="9600" dirty="0" err="1" smtClean="0"/>
              <a:t>strategi</a:t>
            </a:r>
            <a:endParaRPr lang="en-US" sz="9600" dirty="0" smtClean="0"/>
          </a:p>
          <a:p>
            <a:pPr marL="514350" indent="-514350">
              <a:buNone/>
            </a:pPr>
            <a:r>
              <a:rPr lang="en-US" sz="9600" dirty="0" smtClean="0"/>
              <a:t>	b. </a:t>
            </a:r>
            <a:r>
              <a:rPr lang="en-US" sz="9600" dirty="0" err="1" smtClean="0"/>
              <a:t>kemampuan</a:t>
            </a:r>
            <a:r>
              <a:rPr lang="en-US" sz="9600" dirty="0" smtClean="0"/>
              <a:t> </a:t>
            </a:r>
            <a:r>
              <a:rPr lang="en-US" sz="9600" dirty="0" err="1" smtClean="0"/>
              <a:t>membuat</a:t>
            </a:r>
            <a:r>
              <a:rPr lang="en-US" sz="9600" dirty="0" smtClean="0"/>
              <a:t> forecast</a:t>
            </a:r>
          </a:p>
          <a:p>
            <a:pPr marL="514350" indent="-514350">
              <a:buNone/>
            </a:pPr>
            <a:r>
              <a:rPr lang="en-US" sz="9600" dirty="0" smtClean="0"/>
              <a:t>	c. </a:t>
            </a:r>
            <a:r>
              <a:rPr lang="en-US" sz="9600" dirty="0" err="1" smtClean="0"/>
              <a:t>kemampuan</a:t>
            </a:r>
            <a:r>
              <a:rPr lang="en-US" sz="9600" dirty="0" smtClean="0"/>
              <a:t> </a:t>
            </a:r>
            <a:r>
              <a:rPr lang="en-US" sz="9600" dirty="0" err="1" smtClean="0"/>
              <a:t>melihat</a:t>
            </a:r>
            <a:r>
              <a:rPr lang="en-US" sz="9600" dirty="0" smtClean="0"/>
              <a:t> pesaing</a:t>
            </a:r>
          </a:p>
          <a:p>
            <a:pPr marL="514350" indent="-514350">
              <a:buNone/>
            </a:pPr>
            <a:r>
              <a:rPr lang="en-US" sz="9600" dirty="0" smtClean="0"/>
              <a:t> </a:t>
            </a:r>
          </a:p>
          <a:p>
            <a:pPr marL="514350" indent="-514350">
              <a:buNone/>
            </a:pPr>
            <a:r>
              <a:rPr lang="en-US" sz="9600" dirty="0" smtClean="0"/>
              <a:t>	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Pesaing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Volume &amp;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a.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b. </a:t>
            </a:r>
            <a:r>
              <a:rPr lang="en-US" dirty="0" err="1" smtClean="0"/>
              <a:t>jumlah</a:t>
            </a:r>
            <a:r>
              <a:rPr lang="en-US" dirty="0" smtClean="0"/>
              <a:t> pesaing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kekuatannya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c. </a:t>
            </a:r>
            <a:r>
              <a:rPr lang="en-US" dirty="0" err="1" smtClean="0"/>
              <a:t>spekulan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d.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e. </a:t>
            </a:r>
            <a:r>
              <a:rPr lang="en-US" dirty="0" err="1" smtClean="0"/>
              <a:t>selera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Faktor</a:t>
            </a:r>
            <a:r>
              <a:rPr lang="en-US" dirty="0" smtClean="0"/>
              <a:t> lain</a:t>
            </a:r>
          </a:p>
          <a:p>
            <a:pPr marL="514350" indent="-514350">
              <a:buNone/>
            </a:pPr>
            <a:r>
              <a:rPr lang="en-US" dirty="0" smtClean="0"/>
              <a:t>	a. </a:t>
            </a:r>
            <a:r>
              <a:rPr lang="en-US" dirty="0" err="1" smtClean="0"/>
              <a:t>mudahnya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b. </a:t>
            </a:r>
            <a:r>
              <a:rPr lang="en-US" dirty="0" err="1" smtClean="0"/>
              <a:t>perubahan</a:t>
            </a:r>
            <a:r>
              <a:rPr lang="en-US" dirty="0" smtClean="0"/>
              <a:t> trend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c.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329</Words>
  <Application>Microsoft Office PowerPoint</Application>
  <PresentationFormat>On-screen Show (4:3)</PresentationFormat>
  <Paragraphs>234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FORMAT ANGGARAN PENJUALAN</vt:lpstr>
      <vt:lpstr>PowerPoint Presentation</vt:lpstr>
      <vt:lpstr>PowerPoint Presentation</vt:lpstr>
      <vt:lpstr>ANGGARAN PENJUALAN SEPATU JOSS &amp; BROSS TAHUN 2015 </vt:lpstr>
      <vt:lpstr>ANGGARAN PENJUALAN SEPATU  TAHUN 2015 </vt:lpstr>
      <vt:lpstr>PowerPoint Presentation</vt:lpstr>
      <vt:lpstr>PowerPoint Presentation</vt:lpstr>
      <vt:lpstr>PowerPoint Presentation</vt:lpstr>
      <vt:lpstr>Tugas kelompok ke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Penganggaran</dc:title>
  <dc:creator>hp</dc:creator>
  <cp:lastModifiedBy>lestariambarini2019@gmail.com</cp:lastModifiedBy>
  <cp:revision>94</cp:revision>
  <dcterms:created xsi:type="dcterms:W3CDTF">2014-05-28T04:12:00Z</dcterms:created>
  <dcterms:modified xsi:type="dcterms:W3CDTF">2025-09-16T12:18:18Z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2ED8E14C74364F09BA84F7AF65A951AA</vt:lpwstr>
  </property>
  <property fmtid="{D5CDD505-2E9C-101B-9397-08002B2CF9AE}" pid="3" name="KSOProductBuildVer">
    <vt:lpwstr>1033-11.2.0.11380</vt:lpwstr>
  </property>
</Properties>
</file>